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3" r:id="rId2"/>
    <p:sldId id="287" r:id="rId3"/>
    <p:sldId id="289" r:id="rId4"/>
    <p:sldId id="290" r:id="rId5"/>
    <p:sldId id="291" r:id="rId6"/>
    <p:sldId id="277" r:id="rId7"/>
    <p:sldId id="281" r:id="rId8"/>
    <p:sldId id="282" r:id="rId9"/>
    <p:sldId id="283" r:id="rId10"/>
    <p:sldId id="284" r:id="rId11"/>
    <p:sldId id="285" r:id="rId12"/>
    <p:sldId id="286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CC99"/>
    <a:srgbClr val="0F7003"/>
    <a:srgbClr val="00595B"/>
    <a:srgbClr val="38CE52"/>
    <a:srgbClr val="FF3026"/>
    <a:srgbClr val="DBBFBF"/>
    <a:srgbClr val="FFD766"/>
    <a:srgbClr val="ADC661"/>
    <a:srgbClr val="639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66" autoAdjust="0"/>
    <p:restoredTop sz="94660"/>
  </p:normalViewPr>
  <p:slideViewPr>
    <p:cSldViewPr snapToGrid="0">
      <p:cViewPr varScale="1">
        <p:scale>
          <a:sx n="95" d="100"/>
          <a:sy n="95" d="100"/>
        </p:scale>
        <p:origin x="72" y="3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438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/>
              <a:t>ㄹㄴㅇㄹㄴㅇㄹㄴㅇㄹ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2143E-3B92-4F90-B215-F73F1672E019}" type="datetimeFigureOut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B6E5E-57D2-4033-B057-BC085D5C3F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1787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ko-KR" altLang="en-US"/>
              <a:t>ㄹㄴㅇㄹㄴㅇㄹㄴㅇㄹ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7B0C7-F821-4462-9F1B-96FC81A9C134}" type="datetimeFigureOut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86AA3-351C-4F1D-ABDE-74D82C5126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5257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82553AD3-CCE4-4EB6-9FBF-23FB14788505}"/>
              </a:ext>
            </a:extLst>
          </p:cNvPr>
          <p:cNvGrpSpPr/>
          <p:nvPr userDrawn="1"/>
        </p:nvGrpSpPr>
        <p:grpSpPr>
          <a:xfrm>
            <a:off x="4414984" y="6460222"/>
            <a:ext cx="3107438" cy="227255"/>
            <a:chOff x="8634186" y="6460222"/>
            <a:chExt cx="3107438" cy="227255"/>
          </a:xfrm>
        </p:grpSpPr>
        <p:sp>
          <p:nvSpPr>
            <p:cNvPr id="17" name="Text Box 60">
              <a:extLst>
                <a:ext uri="{FF2B5EF4-FFF2-40B4-BE49-F238E27FC236}">
                  <a16:creationId xmlns:a16="http://schemas.microsoft.com/office/drawing/2014/main" id="{116EE562-AD97-48E1-BF9F-7D68206F34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18A17CB8-FDAC-454F-BF8F-7DA7DBE64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29" r="50059"/>
          <a:stretch/>
        </p:blipFill>
        <p:spPr>
          <a:xfrm>
            <a:off x="6903333" y="-18662"/>
            <a:ext cx="5282447" cy="5276461"/>
          </a:xfrm>
          <a:prstGeom prst="rect">
            <a:avLst/>
          </a:prstGeom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4671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0376" y="1159329"/>
            <a:ext cx="11327642" cy="5268726"/>
          </a:xfrm>
          <a:noFill/>
        </p:spPr>
        <p:txBody>
          <a:bodyPr/>
          <a:lstStyle>
            <a:lvl1pPr marL="228600" indent="-302400">
              <a:lnSpc>
                <a:spcPct val="100000"/>
              </a:lnSpc>
              <a:spcAft>
                <a:spcPts val="200"/>
              </a:spcAft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685800" indent="-302400">
              <a:lnSpc>
                <a:spcPct val="100000"/>
              </a:lnSpc>
              <a:spcBef>
                <a:spcPts val="700"/>
              </a:spcBef>
              <a:spcAft>
                <a:spcPts val="1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6002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20574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50376" y="359208"/>
            <a:ext cx="11327642" cy="64481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450376" y="955341"/>
            <a:ext cx="11327642" cy="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450376" y="955341"/>
            <a:ext cx="11327642" cy="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0896C3AB-9DF3-4A30-8E8A-E0635D08DA2A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17" name="Text Box 60">
              <a:extLst>
                <a:ext uri="{FF2B5EF4-FFF2-40B4-BE49-F238E27FC236}">
                  <a16:creationId xmlns:a16="http://schemas.microsoft.com/office/drawing/2014/main" id="{43C7E82B-FD70-4ABA-AC15-217301FD4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6578EF8E-3AB0-4521-B331-2B7994E312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3354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29" r="50059"/>
          <a:stretch/>
        </p:blipFill>
        <p:spPr>
          <a:xfrm>
            <a:off x="6903333" y="-18662"/>
            <a:ext cx="5282447" cy="5276461"/>
          </a:xfrm>
          <a:prstGeom prst="rect">
            <a:avLst/>
          </a:prstGeom>
        </p:spPr>
      </p:pic>
      <p:cxnSp>
        <p:nvCxnSpPr>
          <p:cNvPr id="19" name="직선 연결선 18"/>
          <p:cNvCxnSpPr/>
          <p:nvPr/>
        </p:nvCxnSpPr>
        <p:spPr>
          <a:xfrm flipV="1">
            <a:off x="792938" y="0"/>
            <a:ext cx="0" cy="685800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  <a:lumMod val="0"/>
                    <a:lumOff val="100000"/>
                  </a:schemeClr>
                </a:gs>
                <a:gs pos="26000">
                  <a:schemeClr val="bg1"/>
                </a:gs>
                <a:gs pos="69000">
                  <a:srgbClr val="00595B">
                    <a:alpha val="50000"/>
                  </a:srgbClr>
                </a:gs>
                <a:gs pos="100000">
                  <a:schemeClr val="bg1"/>
                </a:gs>
              </a:gsLst>
              <a:lin ang="16200000" scaled="1"/>
              <a:tileRect/>
            </a:gradFill>
            <a:headEnd type="oval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0" y="3993555"/>
            <a:ext cx="1219200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7000">
                  <a:srgbClr val="00595B">
                    <a:alpha val="50000"/>
                  </a:srgbClr>
                </a:gs>
                <a:gs pos="33000">
                  <a:srgbClr val="00595B">
                    <a:alpha val="50000"/>
                  </a:srgbClr>
                </a:gs>
                <a:gs pos="100000">
                  <a:schemeClr val="bg1">
                    <a:alpha val="20000"/>
                  </a:schemeClr>
                </a:gs>
              </a:gsLst>
              <a:lin ang="0" scaled="1"/>
              <a:tileRect/>
            </a:gradFill>
            <a:head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 flipV="1">
            <a:off x="792938" y="0"/>
            <a:ext cx="0" cy="685800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  <a:lumMod val="0"/>
                    <a:lumOff val="100000"/>
                  </a:schemeClr>
                </a:gs>
                <a:gs pos="26000">
                  <a:schemeClr val="bg1"/>
                </a:gs>
                <a:gs pos="69000">
                  <a:srgbClr val="00595B">
                    <a:alpha val="50000"/>
                  </a:srgbClr>
                </a:gs>
                <a:gs pos="100000">
                  <a:schemeClr val="bg1"/>
                </a:gs>
              </a:gsLst>
              <a:lin ang="16200000" scaled="1"/>
              <a:tileRect/>
            </a:gradFill>
            <a:headEnd type="oval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102216"/>
            <a:ext cx="10515600" cy="2219889"/>
          </a:xfr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0"/>
              </a:spcAft>
              <a:buFontTx/>
              <a:buBlip>
                <a:blip r:embed="rId3"/>
              </a:buBlip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15159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6007BAE-6137-4D72-86EA-8D3E5BA439D2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13" name="Text Box 60">
              <a:extLst>
                <a:ext uri="{FF2B5EF4-FFF2-40B4-BE49-F238E27FC236}">
                  <a16:creationId xmlns:a16="http://schemas.microsoft.com/office/drawing/2014/main" id="{1192039C-9F14-4BC1-BE71-0956FA1B8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F586176-41AB-453F-80CF-E0EB7F6D84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698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지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31850" y="2830986"/>
            <a:ext cx="10515600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US" altLang="ko-K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en-US" altLang="ko-KR" sz="72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</a:t>
            </a:r>
            <a:endParaRPr lang="ko-KR" alt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31850" y="4031315"/>
            <a:ext cx="10515600" cy="424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lvl="0" indent="-342900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/>
              <a:t>Q &amp; A</a:t>
            </a:r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94791CD-2615-4969-B913-E0C3B2217013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6" name="Text Box 60">
              <a:extLst>
                <a:ext uri="{FF2B5EF4-FFF2-40B4-BE49-F238E27FC236}">
                  <a16:creationId xmlns:a16="http://schemas.microsoft.com/office/drawing/2014/main" id="{8968A0CA-0462-4371-AEA8-0A14FB50C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4369385A-723D-4D43-9C50-19A90BCB07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8245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내용 개체 틀 2"/>
          <p:cNvSpPr>
            <a:spLocks noGrp="1"/>
          </p:cNvSpPr>
          <p:nvPr>
            <p:ph idx="11"/>
          </p:nvPr>
        </p:nvSpPr>
        <p:spPr>
          <a:xfrm>
            <a:off x="6208594" y="1159329"/>
            <a:ext cx="5569424" cy="5268726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6858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6002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20574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3" name="내용 개체 틀 2"/>
          <p:cNvSpPr>
            <a:spLocks noGrp="1"/>
          </p:cNvSpPr>
          <p:nvPr>
            <p:ph idx="10"/>
          </p:nvPr>
        </p:nvSpPr>
        <p:spPr>
          <a:xfrm>
            <a:off x="450376" y="1159329"/>
            <a:ext cx="5569424" cy="5268726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6858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6002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20574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450376" y="955341"/>
            <a:ext cx="11327642" cy="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제목 9"/>
          <p:cNvSpPr>
            <a:spLocks noGrp="1"/>
          </p:cNvSpPr>
          <p:nvPr>
            <p:ph type="title"/>
          </p:nvPr>
        </p:nvSpPr>
        <p:spPr>
          <a:xfrm>
            <a:off x="450376" y="359208"/>
            <a:ext cx="11327642" cy="64481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BB9929C-5319-4F54-A425-CD32C582960A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16" name="Text Box 60">
              <a:extLst>
                <a:ext uri="{FF2B5EF4-FFF2-40B4-BE49-F238E27FC236}">
                  <a16:creationId xmlns:a16="http://schemas.microsoft.com/office/drawing/2014/main" id="{EDB9D7A0-1C8F-4C38-8848-233B6D7B7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078DEF4-007A-46FD-8E75-D28FCA0C16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21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 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내용 개체 틀 2"/>
          <p:cNvSpPr>
            <a:spLocks noGrp="1"/>
          </p:cNvSpPr>
          <p:nvPr>
            <p:ph idx="11" hasCustomPrompt="1"/>
          </p:nvPr>
        </p:nvSpPr>
        <p:spPr>
          <a:xfrm>
            <a:off x="6208594" y="1755461"/>
            <a:ext cx="5569424" cy="4672593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6858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6002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20574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3" name="내용 개체 틀 2"/>
          <p:cNvSpPr>
            <a:spLocks noGrp="1"/>
          </p:cNvSpPr>
          <p:nvPr>
            <p:ph idx="10" hasCustomPrompt="1"/>
          </p:nvPr>
        </p:nvSpPr>
        <p:spPr>
          <a:xfrm>
            <a:off x="450376" y="1755461"/>
            <a:ext cx="5569424" cy="4672593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6858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6002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2057400" indent="-30240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450376" y="955341"/>
            <a:ext cx="11327642" cy="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제목 9"/>
          <p:cNvSpPr>
            <a:spLocks noGrp="1"/>
          </p:cNvSpPr>
          <p:nvPr>
            <p:ph type="title"/>
          </p:nvPr>
        </p:nvSpPr>
        <p:spPr>
          <a:xfrm>
            <a:off x="450376" y="359208"/>
            <a:ext cx="11327642" cy="64481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450376" y="1159329"/>
            <a:ext cx="11327642" cy="440825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383400" indent="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40600" indent="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 marL="1297800" indent="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 marL="1755000" indent="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4E7F010-DF6C-4D83-A392-795398F6B607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17" name="Text Box 60">
              <a:extLst>
                <a:ext uri="{FF2B5EF4-FFF2-40B4-BE49-F238E27FC236}">
                  <a16:creationId xmlns:a16="http://schemas.microsoft.com/office/drawing/2014/main" id="{27C3ED1E-5621-41AB-834C-79357F755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D341ED2C-F1E3-4A09-809D-A6736A54D4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16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7294B-0928-41FE-8817-2A37EAC25010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8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6995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A3A4-5998-4272-87B9-B09AFE5ECB43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31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0483-2605-472F-90A3-E4352F52CA80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62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12458-34DC-407E-A343-C5D4621AA0B3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718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1A9C1-FF85-4778-B3D9-D6995C596D69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744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DEAF-C0C8-4E37-B517-0D94B5674833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4EB19-38B3-4562-888D-8C9FD59061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260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0376" y="1146412"/>
            <a:ext cx="11327642" cy="5030551"/>
          </a:xfrm>
          <a:noFill/>
        </p:spPr>
        <p:txBody>
          <a:bodyPr/>
          <a:lstStyle>
            <a:lvl1pPr marL="228600" indent="-302400">
              <a:buClr>
                <a:srgbClr val="0D3F64"/>
              </a:buClr>
              <a:buFontTx/>
              <a:buBlip>
                <a:blip r:embed="rId2"/>
              </a:buBlip>
              <a:defRPr sz="2400"/>
            </a:lvl1pPr>
            <a:lvl2pPr marL="685800" indent="-302400">
              <a:buClr>
                <a:srgbClr val="0D3F64"/>
              </a:buClr>
              <a:buFont typeface="Wingdings" panose="05000000000000000000" pitchFamily="2" charset="2"/>
              <a:buChar char="l"/>
              <a:defRPr sz="2000"/>
            </a:lvl2pPr>
            <a:lvl3pPr marL="1143000" indent="-302400">
              <a:buClr>
                <a:srgbClr val="0D3F64"/>
              </a:buClr>
              <a:buFont typeface="Wingdings" panose="05000000000000000000" pitchFamily="2" charset="2"/>
              <a:buChar char="l"/>
              <a:defRPr sz="1800"/>
            </a:lvl3pPr>
            <a:lvl4pPr marL="1600200" indent="-302400">
              <a:buClr>
                <a:srgbClr val="0D3F64"/>
              </a:buClr>
              <a:buFont typeface="Wingdings" panose="05000000000000000000" pitchFamily="2" charset="2"/>
              <a:buChar char="l"/>
              <a:defRPr sz="1600"/>
            </a:lvl4pPr>
            <a:lvl5pPr marL="2057400" indent="-302400">
              <a:buClr>
                <a:srgbClr val="0D3F64"/>
              </a:buClr>
              <a:buFont typeface="Wingdings" panose="05000000000000000000" pitchFamily="2" charset="2"/>
              <a:buChar char="l"/>
              <a:defRPr sz="14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50376" y="359208"/>
            <a:ext cx="11327642" cy="64481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cxnSp>
        <p:nvCxnSpPr>
          <p:cNvPr id="16" name="직선 연결선 15"/>
          <p:cNvCxnSpPr/>
          <p:nvPr userDrawn="1"/>
        </p:nvCxnSpPr>
        <p:spPr>
          <a:xfrm>
            <a:off x="450376" y="955341"/>
            <a:ext cx="11327642" cy="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E218A89-9EC7-474D-8588-2BDE6A729B88}"/>
              </a:ext>
            </a:extLst>
          </p:cNvPr>
          <p:cNvGrpSpPr/>
          <p:nvPr userDrawn="1"/>
        </p:nvGrpSpPr>
        <p:grpSpPr>
          <a:xfrm>
            <a:off x="8634186" y="6460222"/>
            <a:ext cx="3107438" cy="227255"/>
            <a:chOff x="8634186" y="6460222"/>
            <a:chExt cx="3107438" cy="227255"/>
          </a:xfrm>
        </p:grpSpPr>
        <p:sp>
          <p:nvSpPr>
            <p:cNvPr id="12" name="Text Box 60">
              <a:extLst>
                <a:ext uri="{FF2B5EF4-FFF2-40B4-BE49-F238E27FC236}">
                  <a16:creationId xmlns:a16="http://schemas.microsoft.com/office/drawing/2014/main" id="{14F24DEB-61D1-4899-943B-9DEF37AAE6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186" y="6487452"/>
              <a:ext cx="22320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05" tIns="45703" rIns="91405" bIns="45703">
              <a:spAutoFit/>
            </a:bodyPr>
            <a:lstStyle>
              <a:lvl1pPr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algn="l"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8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defTabSz="909786">
                <a:defRPr/>
              </a:pPr>
              <a:r>
                <a:rPr lang="en-US" altLang="ko-KR" sz="700" b="0" dirty="0">
                  <a:solidFill>
                    <a:schemeClr val="bg2">
                      <a:lumMod val="75000"/>
                    </a:schemeClr>
                  </a:solidFill>
                  <a:latin typeface="Trebuchet MS" pitchFamily="34" charset="0"/>
                  <a:ea typeface="Arial Unicode MS" pitchFamily="50" charset="-127"/>
                  <a:cs typeface="Arial Unicode MS" pitchFamily="50" charset="-127"/>
                </a:rPr>
                <a:t>COPYRIGHT © DAOOLDNS ALL RIGHTS RESERVED.</a:t>
              </a: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685AD85-9EC2-4D26-9AA1-3DE4F2E766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9869" y="6460222"/>
              <a:ext cx="1051755" cy="22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813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4B176-D4C5-443B-9226-25A145A4800E}" type="datetime1">
              <a:rPr lang="ko-KR" altLang="en-US" smtClean="0"/>
              <a:t>2024-05-31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4EB19-38B3-4562-888D-8C9FD590610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828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3" r:id="rId4"/>
    <p:sldLayoutId id="2147483664" r:id="rId5"/>
    <p:sldLayoutId id="2147483672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50" r:id="rId14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192.168.0.230:50003/FERMAT_TEAM/ANDROID_MG.gi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odedosa.com/1434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ultralytics.com/modes/export/" TargetMode="External"/><Relationship Id="rId2" Type="http://schemas.openxmlformats.org/officeDocument/2006/relationships/hyperlink" Target="http://192.168.0.230:50003/FERMAT_TEAM/UTILITY_YOLO_EXPOR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unikim.tistory.com/entry/kotlin-android-rest-server-nanohttpd" TargetMode="External"/><Relationship Id="rId2" Type="http://schemas.openxmlformats.org/officeDocument/2006/relationships/hyperlink" Target="https://www.baeldung.com/nanohttp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jetpack.io/#hannesa2/paho.mqtt.androi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ogyong.tistory.com/2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ungseong.tistory.com/26" TargetMode="External"/><Relationship Id="rId2" Type="http://schemas.openxmlformats.org/officeDocument/2006/relationships/hyperlink" Target="https://blog.msg-team.com/android-looper&#50752;-handler&#47484;-&#53685;&#54620;-thread&#44036;&#51032;-&#53685;&#49888;-7a7c51f7a9f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nnxruntime.ai/docs/tutorials/mobile/" TargetMode="External"/><Relationship Id="rId7" Type="http://schemas.openxmlformats.org/officeDocument/2006/relationships/hyperlink" Target="http://192.168.0.230:50003/FERMAT_TEAM/UTILITY_YOLO_EXPORT" TargetMode="External"/><Relationship Id="rId2" Type="http://schemas.openxmlformats.org/officeDocument/2006/relationships/hyperlink" Target="https://mvnrepository.com/artifact/com.microsoft.onnxruntime/onnxrunti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ultralytics.com/modes/export/" TargetMode="External"/><Relationship Id="rId5" Type="http://schemas.openxmlformats.org/officeDocument/2006/relationships/hyperlink" Target="https://onnxruntime.ai/docs/tutorials/mobile/pose-detection.html#object-detection-and-pose-estimation-on-mobile-with-yolov8" TargetMode="External"/><Relationship Id="rId4" Type="http://schemas.openxmlformats.org/officeDocument/2006/relationships/hyperlink" Target="https://velog.io/@aloe&#50504;&#46300;&#47196;&#51060;&#46300;-YOLO-v8-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737C1C55-542B-418D-ABAD-4B8DB5652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/>
              <a:t>Kepco</a:t>
            </a:r>
            <a:r>
              <a:rPr lang="en-US" altLang="ko-KR" dirty="0"/>
              <a:t> AI </a:t>
            </a:r>
            <a:r>
              <a:rPr lang="ko-KR" altLang="en-US" dirty="0"/>
              <a:t>엔진의 기본적인 </a:t>
            </a:r>
            <a:r>
              <a:rPr lang="en-US" altLang="ko-KR" dirty="0"/>
              <a:t>detect </a:t>
            </a:r>
            <a:r>
              <a:rPr lang="ko-KR" altLang="en-US" dirty="0"/>
              <a:t>기능을 안드로이드 앱으로 구현</a:t>
            </a:r>
            <a:endParaRPr lang="en-US" altLang="ko-KR" dirty="0"/>
          </a:p>
          <a:p>
            <a:r>
              <a:rPr lang="ko-KR" altLang="en-US" dirty="0"/>
              <a:t>사용 </a:t>
            </a:r>
            <a:r>
              <a:rPr lang="en-US" altLang="ko-KR" dirty="0"/>
              <a:t>language: Kotlin</a:t>
            </a:r>
          </a:p>
          <a:p>
            <a:r>
              <a:rPr lang="ko-KR" altLang="en-US" dirty="0"/>
              <a:t>적용 기술</a:t>
            </a:r>
            <a:r>
              <a:rPr lang="en-US" altLang="ko-KR" dirty="0"/>
              <a:t>: object detect: ONNX, face recognition: FaceNet</a:t>
            </a:r>
          </a:p>
          <a:p>
            <a:r>
              <a:rPr lang="ko-KR" altLang="en-US" dirty="0"/>
              <a:t>주요 </a:t>
            </a:r>
            <a:r>
              <a:rPr lang="en-US" altLang="ko-KR" dirty="0"/>
              <a:t>dependency</a:t>
            </a:r>
          </a:p>
          <a:p>
            <a:pPr lvl="1"/>
            <a:r>
              <a:rPr lang="en-US" altLang="ko-KR" dirty="0"/>
              <a:t>org.nanohttpd:nanohttpd:2.3.1 – REST</a:t>
            </a:r>
            <a:r>
              <a:rPr lang="ko-KR" altLang="en-US" dirty="0"/>
              <a:t> 서버 구현</a:t>
            </a:r>
            <a:endParaRPr lang="en-US" altLang="ko-KR" dirty="0"/>
          </a:p>
          <a:p>
            <a:pPr lvl="1"/>
            <a:r>
              <a:rPr lang="en-US" altLang="ko-KR" dirty="0"/>
              <a:t>org.nanohttpd:nanohttpd-nanolets:2.3.1 – REST</a:t>
            </a:r>
            <a:r>
              <a:rPr lang="ko-KR" altLang="en-US" dirty="0"/>
              <a:t> 서버 </a:t>
            </a:r>
            <a:r>
              <a:rPr lang="en-US" altLang="ko-KR" dirty="0"/>
              <a:t>multi route </a:t>
            </a:r>
            <a:r>
              <a:rPr lang="ko-KR" altLang="en-US" dirty="0"/>
              <a:t>구현</a:t>
            </a:r>
            <a:endParaRPr lang="en-US" altLang="ko-KR" dirty="0"/>
          </a:p>
          <a:p>
            <a:pPr lvl="1"/>
            <a:r>
              <a:rPr lang="en-US" altLang="ko-KR" dirty="0"/>
              <a:t>org.eclipse.paho:org.eclipse.paho.client.mqttv3:1.2.5 – MQTT </a:t>
            </a:r>
            <a:r>
              <a:rPr lang="ko-KR" altLang="en-US" dirty="0"/>
              <a:t>전송 구현</a:t>
            </a:r>
            <a:endParaRPr lang="en-US" altLang="ko-KR" dirty="0"/>
          </a:p>
          <a:p>
            <a:pPr lvl="1"/>
            <a:r>
              <a:rPr lang="en-US" altLang="ko-KR" dirty="0"/>
              <a:t>com.github.hannesa2:paho.mqtt.android:4.2.3 – android</a:t>
            </a:r>
            <a:r>
              <a:rPr lang="ko-KR" altLang="en-US" dirty="0"/>
              <a:t>를 위한 </a:t>
            </a:r>
            <a:r>
              <a:rPr lang="en-US" altLang="ko-KR" dirty="0"/>
              <a:t>MQTT</a:t>
            </a:r>
          </a:p>
          <a:p>
            <a:pPr lvl="1"/>
            <a:r>
              <a:rPr lang="en-US" altLang="ko-KR" dirty="0"/>
              <a:t>android.camera:camera-core:1.3.2 – </a:t>
            </a:r>
            <a:r>
              <a:rPr lang="ko-KR" altLang="en-US" dirty="0"/>
              <a:t>카메라 영상 관련 구현</a:t>
            </a:r>
            <a:endParaRPr lang="en-US" altLang="ko-KR" dirty="0"/>
          </a:p>
          <a:p>
            <a:pPr lvl="1"/>
            <a:r>
              <a:rPr lang="en-US" altLang="ko-KR" dirty="0"/>
              <a:t>com.Microsoft.onnxruntime:onnxruntime-android:1.17.1 – ONNX </a:t>
            </a:r>
            <a:r>
              <a:rPr lang="ko-KR" altLang="en-US" dirty="0"/>
              <a:t>관련 구현</a:t>
            </a:r>
            <a:endParaRPr lang="en-US" altLang="ko-KR" dirty="0"/>
          </a:p>
          <a:p>
            <a:pPr lvl="1"/>
            <a:r>
              <a:rPr lang="en-US" altLang="ko-KR" dirty="0"/>
              <a:t>org.tensorflow:tensorflow-lite:2.15.0 – FaceNet</a:t>
            </a:r>
            <a:r>
              <a:rPr lang="ko-KR" altLang="en-US" dirty="0"/>
              <a:t> 관련 구현</a:t>
            </a:r>
            <a:endParaRPr lang="en-US" altLang="ko-KR" dirty="0"/>
          </a:p>
          <a:p>
            <a:pPr lvl="1"/>
            <a:r>
              <a:rPr lang="en-US" altLang="ko-KR" dirty="0"/>
              <a:t>com.google.mlkit:face-detection:16.1.6 – Face Recognition </a:t>
            </a:r>
            <a:r>
              <a:rPr lang="ko-KR" altLang="en-US" dirty="0"/>
              <a:t>관련 구현</a:t>
            </a:r>
            <a:endParaRPr lang="en-US" altLang="ko-KR" dirty="0"/>
          </a:p>
          <a:p>
            <a:pPr lvl="1"/>
            <a:r>
              <a:rPr lang="en-US" altLang="ko-KR" dirty="0"/>
              <a:t>org.jetbrains.kotlinx:kotlinx-coroutines-android:1.8.0 – Kotlin</a:t>
            </a:r>
            <a:r>
              <a:rPr lang="ko-KR" altLang="en-US" dirty="0"/>
              <a:t> </a:t>
            </a:r>
            <a:r>
              <a:rPr lang="en-US" altLang="ko-KR" dirty="0"/>
              <a:t>multi thread </a:t>
            </a:r>
            <a:r>
              <a:rPr lang="ko-KR" altLang="en-US" dirty="0"/>
              <a:t>관련 구현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6F69EBA-062C-41A2-B87F-F638314B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 (1/12)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68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CABFCB81-7C83-417C-BAFE-784349CA8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24.05.31 </a:t>
            </a:r>
            <a:r>
              <a:rPr lang="ko-KR" altLang="en-US" dirty="0"/>
              <a:t>기준 구현된 </a:t>
            </a:r>
            <a:r>
              <a:rPr lang="en-US" altLang="ko-KR" dirty="0"/>
              <a:t>REST command</a:t>
            </a:r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/services/AE/Class-Info, </a:t>
            </a:r>
            <a:r>
              <a:rPr lang="ko-KR" altLang="en-US" dirty="0"/>
              <a:t>클래스 정보</a:t>
            </a:r>
            <a:endParaRPr lang="en-US" altLang="ko-KR" dirty="0"/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/services/AE/OD-CON-SETUP, OD-CON-SETUP-STOP, </a:t>
            </a:r>
            <a:r>
              <a:rPr lang="ko-KR" altLang="en-US" dirty="0"/>
              <a:t>시설물 탐지</a:t>
            </a:r>
            <a:endParaRPr lang="en-US" altLang="ko-KR" dirty="0"/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/services/AE/FR-Recognize, FR-Recognize-Stop, </a:t>
            </a:r>
            <a:r>
              <a:rPr lang="ko-KR" altLang="en-US" dirty="0"/>
              <a:t>안면 인식</a:t>
            </a:r>
            <a:endParaRPr lang="en-US" altLang="ko-KR" dirty="0"/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/services/AE/OD-PPE-Detect, OD-PPE-Detect-Stop, </a:t>
            </a:r>
            <a:r>
              <a:rPr lang="ko-KR" altLang="en-US" dirty="0"/>
              <a:t>개인보호구 탐지</a:t>
            </a:r>
            <a:endParaRPr lang="en-US" altLang="ko-KR" dirty="0"/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/services/AE/OD-PPE-Detect-Image, </a:t>
            </a:r>
            <a:r>
              <a:rPr lang="ko-KR" altLang="en-US" dirty="0"/>
              <a:t>개인보호구 탐지</a:t>
            </a:r>
            <a:r>
              <a:rPr lang="en-US" altLang="ko-KR" dirty="0"/>
              <a:t>(</a:t>
            </a:r>
            <a:r>
              <a:rPr lang="ko-KR" altLang="en-US" dirty="0"/>
              <a:t>이미지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 err="1"/>
              <a:t>api</a:t>
            </a:r>
            <a:r>
              <a:rPr lang="en-US" altLang="ko-KR" dirty="0"/>
              <a:t>/services/AE/OD-Work-Detect, OD-Work-Detect-Stop</a:t>
            </a:r>
            <a:r>
              <a:rPr lang="ko-KR" altLang="en-US" dirty="0"/>
              <a:t> 위험성 탐지</a:t>
            </a:r>
            <a:endParaRPr lang="en-US" altLang="ko-KR" dirty="0"/>
          </a:p>
          <a:p>
            <a:r>
              <a:rPr lang="ko-KR" altLang="en-US" dirty="0"/>
              <a:t>참고사항</a:t>
            </a:r>
            <a:endParaRPr lang="en-US" altLang="ko-KR" dirty="0"/>
          </a:p>
          <a:p>
            <a:pPr lvl="1"/>
            <a:r>
              <a:rPr lang="en-US" altLang="ko-KR" dirty="0" err="1"/>
              <a:t>camerax</a:t>
            </a:r>
            <a:r>
              <a:rPr lang="en-US" altLang="ko-KR" dirty="0"/>
              <a:t> capture </a:t>
            </a:r>
            <a:r>
              <a:rPr lang="ko-KR" altLang="en-US" dirty="0"/>
              <a:t>기능을 </a:t>
            </a:r>
            <a:r>
              <a:rPr lang="en-US" altLang="ko-KR" dirty="0"/>
              <a:t>bind </a:t>
            </a:r>
            <a:r>
              <a:rPr lang="ko-KR" altLang="en-US" dirty="0"/>
              <a:t>할 경우 </a:t>
            </a:r>
            <a:r>
              <a:rPr lang="en-US" altLang="ko-KR" dirty="0"/>
              <a:t>galaxyS23ultra(</a:t>
            </a:r>
            <a:r>
              <a:rPr lang="ko-KR" altLang="en-US" dirty="0"/>
              <a:t>안드로이드</a:t>
            </a:r>
            <a:r>
              <a:rPr lang="en-US" altLang="ko-KR" dirty="0"/>
              <a:t>14)</a:t>
            </a:r>
            <a:r>
              <a:rPr lang="ko-KR" altLang="en-US" dirty="0"/>
              <a:t>에서 카메라 </a:t>
            </a:r>
            <a:r>
              <a:rPr lang="en-US" altLang="ko-KR" dirty="0"/>
              <a:t> </a:t>
            </a:r>
            <a:r>
              <a:rPr lang="ko-KR" altLang="en-US" dirty="0"/>
              <a:t>동작 안함</a:t>
            </a:r>
            <a:endParaRPr lang="en-US" altLang="ko-KR" dirty="0"/>
          </a:p>
          <a:p>
            <a:pPr lvl="1"/>
            <a:r>
              <a:rPr lang="ko-KR" altLang="en-US" dirty="0"/>
              <a:t>소스코드는 </a:t>
            </a:r>
            <a:r>
              <a:rPr lang="en-US" altLang="ko-KR" dirty="0"/>
              <a:t>app/</a:t>
            </a:r>
            <a:r>
              <a:rPr lang="en-US" altLang="ko-KR" dirty="0" err="1"/>
              <a:t>src</a:t>
            </a:r>
            <a:r>
              <a:rPr lang="en-US" altLang="ko-KR" dirty="0"/>
              <a:t>/main/java/com/a2d2/</a:t>
            </a:r>
            <a:r>
              <a:rPr lang="en-US" altLang="ko-KR" dirty="0" err="1"/>
              <a:t>mobilitygateway</a:t>
            </a:r>
            <a:r>
              <a:rPr lang="en-US" altLang="ko-KR" dirty="0"/>
              <a:t> </a:t>
            </a:r>
            <a:r>
              <a:rPr lang="ko-KR" altLang="en-US" dirty="0"/>
              <a:t>폴더 아래</a:t>
            </a:r>
            <a:endParaRPr lang="en-US" altLang="ko-KR" dirty="0"/>
          </a:p>
          <a:p>
            <a:pPr lvl="1"/>
            <a:r>
              <a:rPr lang="ko-KR" altLang="en-US" dirty="0"/>
              <a:t>모델 관련 파일은 </a:t>
            </a:r>
            <a:r>
              <a:rPr lang="en-US" altLang="ko-KR" dirty="0"/>
              <a:t>app/</a:t>
            </a:r>
            <a:r>
              <a:rPr lang="en-US" altLang="ko-KR" dirty="0" err="1"/>
              <a:t>src</a:t>
            </a:r>
            <a:r>
              <a:rPr lang="en-US" altLang="ko-KR" dirty="0"/>
              <a:t>/main/assets </a:t>
            </a:r>
            <a:r>
              <a:rPr lang="ko-KR" altLang="en-US" dirty="0"/>
              <a:t>폴더 아래</a:t>
            </a:r>
            <a:endParaRPr lang="en-US" altLang="ko-KR" dirty="0"/>
          </a:p>
          <a:p>
            <a:pPr lvl="1"/>
            <a:r>
              <a:rPr lang="ko-KR" altLang="en-US" dirty="0"/>
              <a:t>모델 변경 및 각종 설정 변경은 </a:t>
            </a:r>
            <a:r>
              <a:rPr lang="en-US" altLang="ko-KR" dirty="0" err="1"/>
              <a:t>Config.kt</a:t>
            </a:r>
            <a:r>
              <a:rPr lang="en-US" altLang="ko-KR" dirty="0"/>
              <a:t> </a:t>
            </a:r>
            <a:r>
              <a:rPr lang="ko-KR" altLang="en-US" dirty="0"/>
              <a:t>파일의 상수를 수정</a:t>
            </a:r>
            <a:r>
              <a:rPr lang="en-US" altLang="ko-KR" dirty="0"/>
              <a:t>.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5F29687-1BC9-4C2C-86C7-790DFB86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 (2/12)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995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ED3AA89-0B53-4AD8-A4D0-135D8E94F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설치안내</a:t>
            </a:r>
            <a:endParaRPr lang="en-US" altLang="ko-KR" dirty="0"/>
          </a:p>
          <a:p>
            <a:pPr lvl="1"/>
            <a:r>
              <a:rPr lang="en-US" altLang="ko-KR" dirty="0"/>
              <a:t>git clone </a:t>
            </a:r>
            <a:r>
              <a:rPr lang="en-US" altLang="ko-KR" dirty="0">
                <a:hlinkClick r:id="rId2"/>
              </a:rPr>
              <a:t>http://192.168.0.230:50003/FERMAT_TEAM/ANDROID_MG.git</a:t>
            </a:r>
            <a:r>
              <a:rPr lang="en-US" altLang="ko-KR" dirty="0"/>
              <a:t> </a:t>
            </a:r>
          </a:p>
          <a:p>
            <a:pPr lvl="1"/>
            <a:r>
              <a:rPr lang="ko-KR" altLang="en-US" dirty="0"/>
              <a:t>안드로이드 스튜디오 실행 </a:t>
            </a:r>
            <a:r>
              <a:rPr lang="en-US" altLang="ko-KR" dirty="0"/>
              <a:t>(2024.05</a:t>
            </a:r>
            <a:r>
              <a:rPr lang="ko-KR" altLang="en-US" dirty="0"/>
              <a:t>월 현재 최신버전 </a:t>
            </a:r>
            <a:r>
              <a:rPr lang="en-US" altLang="ko-KR" dirty="0"/>
              <a:t>2023.3.1 Jellyfish)</a:t>
            </a:r>
          </a:p>
          <a:p>
            <a:pPr lvl="1"/>
            <a:r>
              <a:rPr lang="en-US" altLang="ko-KR" dirty="0"/>
              <a:t>project</a:t>
            </a:r>
            <a:r>
              <a:rPr lang="ko-KR" altLang="en-US" dirty="0"/>
              <a:t> </a:t>
            </a:r>
            <a:r>
              <a:rPr lang="en-US" altLang="ko-KR" dirty="0"/>
              <a:t>open</a:t>
            </a:r>
            <a:r>
              <a:rPr lang="ko-KR" altLang="en-US" dirty="0"/>
              <a:t>을 통해 </a:t>
            </a:r>
            <a:r>
              <a:rPr lang="en-US" altLang="ko-KR" dirty="0"/>
              <a:t>clone </a:t>
            </a:r>
            <a:r>
              <a:rPr lang="ko-KR" altLang="en-US" dirty="0"/>
              <a:t>한 폴더 </a:t>
            </a:r>
            <a:r>
              <a:rPr lang="en-US" altLang="ko-KR" dirty="0"/>
              <a:t>open</a:t>
            </a:r>
          </a:p>
          <a:p>
            <a:pPr lvl="1"/>
            <a:r>
              <a:rPr lang="ko-KR" altLang="en-US" dirty="0"/>
              <a:t>최초 </a:t>
            </a:r>
            <a:r>
              <a:rPr lang="en-US" altLang="ko-KR" dirty="0"/>
              <a:t>open </a:t>
            </a:r>
            <a:r>
              <a:rPr lang="ko-KR" altLang="en-US" dirty="0"/>
              <a:t>시에는 </a:t>
            </a:r>
            <a:r>
              <a:rPr lang="en-US" altLang="ko-KR" dirty="0"/>
              <a:t>dependency download </a:t>
            </a:r>
            <a:r>
              <a:rPr lang="ko-KR" altLang="en-US" dirty="0"/>
              <a:t>및 </a:t>
            </a:r>
            <a:r>
              <a:rPr lang="en-US" altLang="ko-KR" dirty="0"/>
              <a:t>gradle sync</a:t>
            </a:r>
            <a:r>
              <a:rPr lang="ko-KR" altLang="en-US" dirty="0"/>
              <a:t>에 시간이 소요되므로</a:t>
            </a:r>
            <a:br>
              <a:rPr lang="en-US" altLang="ko-KR" dirty="0"/>
            </a:br>
            <a:r>
              <a:rPr lang="en-US" altLang="ko-KR" dirty="0"/>
              <a:t>loading</a:t>
            </a:r>
            <a:r>
              <a:rPr lang="ko-KR" altLang="en-US" dirty="0"/>
              <a:t>이 완료될 때까지 기다리도록 한다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아래와 같이 우측하단에 뜨는 안내메시지는</a:t>
            </a:r>
            <a:br>
              <a:rPr lang="en-US" altLang="ko-KR" dirty="0"/>
            </a:br>
            <a:r>
              <a:rPr lang="ko-KR" altLang="en-US" dirty="0"/>
              <a:t>무시하고 그냥 닫도록 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F553733-7C4B-41DC-8E18-EDBD8A15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ANDROID_MG(3/12) – </a:t>
            </a:r>
            <a:r>
              <a:rPr lang="ko-KR" altLang="en-US" dirty="0"/>
              <a:t>설치안내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F1050A0-50BD-4570-942A-6DE009C0E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215" y="4376043"/>
            <a:ext cx="2574160" cy="183685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FE04633-EC05-4C8C-9264-2852F8500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540" y="3314815"/>
            <a:ext cx="3990889" cy="3018750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7910C62-1A39-4729-9045-426351EAB44F}"/>
              </a:ext>
            </a:extLst>
          </p:cNvPr>
          <p:cNvSpPr/>
          <p:nvPr/>
        </p:nvSpPr>
        <p:spPr>
          <a:xfrm>
            <a:off x="9881843" y="3454158"/>
            <a:ext cx="467671" cy="3018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BC9AE18-A5FA-41B8-A076-203BCEE3F810}"/>
              </a:ext>
            </a:extLst>
          </p:cNvPr>
          <p:cNvCxnSpPr>
            <a:cxnSpLocks/>
            <a:stCxn id="6" idx="3"/>
          </p:cNvCxnSpPr>
          <p:nvPr/>
        </p:nvCxnSpPr>
        <p:spPr>
          <a:xfrm flipH="1">
            <a:off x="8532160" y="3711839"/>
            <a:ext cx="1418172" cy="17259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862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17DD338E-34C7-4364-BB4C-238D281C1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실행안내</a:t>
            </a:r>
            <a:endParaRPr lang="en-US" altLang="ko-KR" dirty="0"/>
          </a:p>
          <a:p>
            <a:pPr lvl="1"/>
            <a:r>
              <a:rPr lang="ko-KR" altLang="en-US" dirty="0"/>
              <a:t>테스트 폰의 개발자 옵션을 활성화 하여야 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설정 </a:t>
            </a:r>
            <a:r>
              <a:rPr lang="en-US" altLang="ko-KR" dirty="0"/>
              <a:t>&gt; </a:t>
            </a:r>
            <a:r>
              <a:rPr lang="ko-KR" altLang="en-US" dirty="0"/>
              <a:t>휴대전화 정보 </a:t>
            </a:r>
            <a:r>
              <a:rPr lang="en-US" altLang="ko-KR" dirty="0"/>
              <a:t>&gt; </a:t>
            </a:r>
            <a:r>
              <a:rPr lang="ko-KR" altLang="en-US" dirty="0"/>
              <a:t>소프트웨어 정보 메뉴로 진입하여 </a:t>
            </a:r>
            <a:r>
              <a:rPr lang="en-US" altLang="ko-KR" dirty="0"/>
              <a:t>‘</a:t>
            </a:r>
            <a:r>
              <a:rPr lang="ko-KR" altLang="en-US" dirty="0"/>
              <a:t>빌드번호</a:t>
            </a:r>
            <a:r>
              <a:rPr lang="en-US" altLang="ko-KR" dirty="0"/>
              <a:t>’ </a:t>
            </a:r>
            <a:r>
              <a:rPr lang="ko-KR" altLang="en-US" dirty="0"/>
              <a:t>영역을</a:t>
            </a:r>
            <a:br>
              <a:rPr lang="en-US" altLang="ko-KR" dirty="0"/>
            </a:br>
            <a:r>
              <a:rPr lang="ko-KR" altLang="en-US" dirty="0"/>
              <a:t>여러 차례 연타하면 개발자 옵션이 활성화된다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설정 </a:t>
            </a:r>
            <a:r>
              <a:rPr lang="en-US" altLang="ko-KR" dirty="0"/>
              <a:t>&gt; </a:t>
            </a:r>
            <a:r>
              <a:rPr lang="ko-KR" altLang="en-US" dirty="0"/>
              <a:t>개발자 옵션 메뉴로 진입하여 </a:t>
            </a:r>
            <a:r>
              <a:rPr lang="en-US" altLang="ko-KR" dirty="0"/>
              <a:t>‘USB </a:t>
            </a:r>
            <a:r>
              <a:rPr lang="ko-KR" altLang="en-US" dirty="0"/>
              <a:t>디버깅</a:t>
            </a:r>
            <a:r>
              <a:rPr lang="en-US" altLang="ko-KR" dirty="0"/>
              <a:t>’</a:t>
            </a:r>
            <a:r>
              <a:rPr lang="ko-KR" altLang="en-US" dirty="0"/>
              <a:t>을 활성화 한다</a:t>
            </a:r>
            <a:r>
              <a:rPr lang="en-US" altLang="ko-KR" dirty="0"/>
              <a:t>.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0FA6389-0173-4402-8D53-D0CFAAB5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ANDROID_MG(4/12) – </a:t>
            </a:r>
            <a:r>
              <a:rPr lang="ko-KR" altLang="en-US" dirty="0"/>
              <a:t>실행안내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863F872-B3E7-4EED-860F-7A8A3AE14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525" y="3025882"/>
            <a:ext cx="2476522" cy="340217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028D2A0-3802-4DF7-9353-9265FB869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203" y="3016260"/>
            <a:ext cx="2679853" cy="341179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448376B-876E-4353-9561-F7F5DFF995C0}"/>
              </a:ext>
            </a:extLst>
          </p:cNvPr>
          <p:cNvSpPr/>
          <p:nvPr/>
        </p:nvSpPr>
        <p:spPr>
          <a:xfrm>
            <a:off x="5458479" y="5302274"/>
            <a:ext cx="2476522" cy="4537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648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73D8B55D-0990-4057-A229-39A2A9514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ko-KR" altLang="en-US" dirty="0"/>
              <a:t>핸드폰을 </a:t>
            </a:r>
            <a:r>
              <a:rPr lang="en-US" altLang="ko-KR" dirty="0"/>
              <a:t>USB</a:t>
            </a:r>
            <a:r>
              <a:rPr lang="ko-KR" altLang="en-US" dirty="0"/>
              <a:t>로 연결하면 스튜디오 상단에 해당 폰이 표시된다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스마트폰 이름 우측의 실행 버튼으로 앱 설치 및 실행이 가능하다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실행확인 환경</a:t>
            </a:r>
            <a:endParaRPr lang="en-US" altLang="ko-KR" dirty="0"/>
          </a:p>
          <a:p>
            <a:pPr lvl="2"/>
            <a:r>
              <a:rPr lang="ko-KR" altLang="en-US" dirty="0"/>
              <a:t>안드로이드 스튜디오 </a:t>
            </a:r>
            <a:r>
              <a:rPr lang="en-US" altLang="ko-KR" dirty="0"/>
              <a:t>2023.3.1 Jellyfish</a:t>
            </a:r>
          </a:p>
          <a:p>
            <a:pPr lvl="2"/>
            <a:r>
              <a:rPr lang="ko-KR" altLang="en-US" dirty="0"/>
              <a:t>갤럭시 </a:t>
            </a:r>
            <a:r>
              <a:rPr lang="en-US" altLang="ko-KR" dirty="0"/>
              <a:t>S20+</a:t>
            </a:r>
          </a:p>
          <a:p>
            <a:pPr lvl="2"/>
            <a:r>
              <a:rPr lang="ko-KR" altLang="en-US" dirty="0"/>
              <a:t>안드로이드 </a:t>
            </a:r>
            <a:r>
              <a:rPr lang="en-US" altLang="ko-KR" dirty="0"/>
              <a:t>13 Tiramisu</a:t>
            </a:r>
          </a:p>
          <a:p>
            <a:pPr lvl="1"/>
            <a:r>
              <a:rPr lang="ko-KR" altLang="en-US" dirty="0"/>
              <a:t>참고로</a:t>
            </a:r>
            <a:r>
              <a:rPr lang="en-US" altLang="ko-KR" dirty="0"/>
              <a:t>, </a:t>
            </a:r>
            <a:r>
              <a:rPr lang="en-US" altLang="ko-KR" dirty="0" err="1"/>
              <a:t>wifi</a:t>
            </a:r>
            <a:r>
              <a:rPr lang="ko-KR" altLang="en-US" dirty="0"/>
              <a:t>를 통한 무선 디버깅은 아래 블로그를 참조</a:t>
            </a:r>
            <a:r>
              <a:rPr lang="en-US" altLang="ko-KR" dirty="0"/>
              <a:t>.</a:t>
            </a:r>
          </a:p>
          <a:p>
            <a:pPr lvl="2"/>
            <a:r>
              <a:rPr lang="en-US" altLang="ko-KR" dirty="0">
                <a:hlinkClick r:id="rId2"/>
              </a:rPr>
              <a:t>https://codedosa.com/14342</a:t>
            </a:r>
            <a:endParaRPr lang="en-US" altLang="ko-KR" dirty="0"/>
          </a:p>
          <a:p>
            <a:pPr lvl="2"/>
            <a:r>
              <a:rPr lang="ko-KR" altLang="en-US" dirty="0"/>
              <a:t>무선 디버깅의 경우 동일 망에 연결되어 있을 때 가능하다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7C53EFB-3AE1-4514-94A9-FC1541CF7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ANDROID_MG(5/12) – </a:t>
            </a:r>
            <a:r>
              <a:rPr lang="ko-KR" altLang="en-US" dirty="0"/>
              <a:t>실행안내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53F6B9C-64A8-4EDE-ABB7-44A6273B3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51" y="1627017"/>
            <a:ext cx="5916491" cy="17856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0577892-7D4A-4D87-89F2-DC30DA0470AA}"/>
              </a:ext>
            </a:extLst>
          </p:cNvPr>
          <p:cNvSpPr/>
          <p:nvPr/>
        </p:nvSpPr>
        <p:spPr>
          <a:xfrm>
            <a:off x="4045306" y="2091017"/>
            <a:ext cx="1763823" cy="3212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006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FCBC22B-72AD-4103-AA5F-37B553CD9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weight pt</a:t>
            </a:r>
            <a:r>
              <a:rPr lang="ko-KR" altLang="en-US" dirty="0"/>
              <a:t>파일 적용</a:t>
            </a:r>
            <a:endParaRPr lang="en-US" altLang="ko-KR" dirty="0"/>
          </a:p>
          <a:p>
            <a:pPr lvl="1"/>
            <a:r>
              <a:rPr lang="en-US" altLang="ko-KR" dirty="0"/>
              <a:t>YOLOv8 nano pose </a:t>
            </a:r>
            <a:r>
              <a:rPr lang="ko-KR" altLang="en-US" dirty="0"/>
              <a:t>모델이 기본적으로 적용되어 있다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다른 </a:t>
            </a:r>
            <a:r>
              <a:rPr lang="en-US" altLang="ko-KR" dirty="0"/>
              <a:t>pt</a:t>
            </a:r>
            <a:r>
              <a:rPr lang="ko-KR" altLang="en-US" dirty="0"/>
              <a:t>파일을 적용하려면 우선 </a:t>
            </a:r>
            <a:r>
              <a:rPr lang="en-US" altLang="ko-KR" dirty="0"/>
              <a:t>onnx</a:t>
            </a:r>
            <a:r>
              <a:rPr lang="ko-KR" altLang="en-US" dirty="0"/>
              <a:t>로 변환이 필요하다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변환 툴을 사용하여 간단히 </a:t>
            </a:r>
            <a:r>
              <a:rPr lang="en-US" altLang="ko-KR" dirty="0"/>
              <a:t>pt </a:t>
            </a:r>
            <a:r>
              <a:rPr lang="en-US" altLang="ko-KR" dirty="0">
                <a:sym typeface="Wingdings" panose="05000000000000000000" pitchFamily="2" charset="2"/>
              </a:rPr>
              <a:t> onnx </a:t>
            </a:r>
            <a:r>
              <a:rPr lang="ko-KR" altLang="en-US" dirty="0">
                <a:sym typeface="Wingdings" panose="05000000000000000000" pitchFamily="2" charset="2"/>
              </a:rPr>
              <a:t>변환이 가능하다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lvl="2"/>
            <a:r>
              <a:rPr lang="en-US" altLang="ko-KR" dirty="0">
                <a:sym typeface="Wingdings" panose="05000000000000000000" pitchFamily="2" charset="2"/>
              </a:rPr>
              <a:t>gitea repo: </a:t>
            </a:r>
            <a:r>
              <a:rPr lang="en-US" altLang="ko-KR" dirty="0">
                <a:hlinkClick r:id="rId2"/>
              </a:rPr>
              <a:t>http://192.168.0.230:50003/FERMAT_TEAM/UTILITY_YOLO_EXPORT</a:t>
            </a:r>
            <a:endParaRPr lang="en-US" altLang="ko-KR" dirty="0"/>
          </a:p>
          <a:p>
            <a:pPr lvl="2"/>
            <a:r>
              <a:rPr lang="ko-KR" altLang="en-US" dirty="0"/>
              <a:t>사용법은 해당 </a:t>
            </a:r>
            <a:r>
              <a:rPr lang="en-US" altLang="ko-KR" dirty="0"/>
              <a:t>gitea repository</a:t>
            </a:r>
            <a:r>
              <a:rPr lang="ko-KR" altLang="en-US" dirty="0"/>
              <a:t>의 </a:t>
            </a:r>
            <a:r>
              <a:rPr lang="en-US" altLang="ko-KR" dirty="0"/>
              <a:t>README </a:t>
            </a:r>
            <a:r>
              <a:rPr lang="ko-KR" altLang="en-US" dirty="0"/>
              <a:t>참조</a:t>
            </a:r>
            <a:endParaRPr lang="en-US" altLang="ko-KR" dirty="0"/>
          </a:p>
          <a:p>
            <a:pPr lvl="2"/>
            <a:r>
              <a:rPr lang="en-US" altLang="ko-KR" dirty="0"/>
              <a:t>ultralytics </a:t>
            </a:r>
            <a:r>
              <a:rPr lang="ko-KR" altLang="en-US" dirty="0"/>
              <a:t>공식 페이지에 안내</a:t>
            </a:r>
            <a:r>
              <a:rPr lang="en-US" altLang="ko-KR" dirty="0"/>
              <a:t>: </a:t>
            </a:r>
            <a:r>
              <a:rPr lang="en-US" altLang="ko-KR" dirty="0">
                <a:hlinkClick r:id="rId3"/>
              </a:rPr>
              <a:t>https://docs.ultralytics.com/modes/export/</a:t>
            </a:r>
            <a:endParaRPr lang="en-US" altLang="ko-KR" dirty="0"/>
          </a:p>
          <a:p>
            <a:pPr lvl="1"/>
            <a:r>
              <a:rPr lang="ko-KR" altLang="en-US" dirty="0"/>
              <a:t>다른 </a:t>
            </a:r>
            <a:r>
              <a:rPr lang="en-US" altLang="ko-KR" dirty="0"/>
              <a:t>onnx </a:t>
            </a:r>
            <a:r>
              <a:rPr lang="ko-KR" altLang="en-US" dirty="0"/>
              <a:t>파일 적용 방법</a:t>
            </a:r>
            <a:endParaRPr lang="en-US" altLang="ko-KR" dirty="0"/>
          </a:p>
          <a:p>
            <a:pPr lvl="2"/>
            <a:r>
              <a:rPr lang="ko-KR" altLang="en-US" dirty="0"/>
              <a:t>변환한 </a:t>
            </a:r>
            <a:r>
              <a:rPr lang="en-US" altLang="ko-KR" dirty="0"/>
              <a:t>onnx </a:t>
            </a:r>
            <a:r>
              <a:rPr lang="ko-KR" altLang="en-US" dirty="0"/>
              <a:t>파일 및 라벨파일은 </a:t>
            </a:r>
            <a:r>
              <a:rPr lang="en-US" altLang="ko-KR" dirty="0"/>
              <a:t>app/</a:t>
            </a:r>
            <a:r>
              <a:rPr lang="en-US" altLang="ko-KR" dirty="0" err="1"/>
              <a:t>src</a:t>
            </a:r>
            <a:r>
              <a:rPr lang="en-US" altLang="ko-KR" dirty="0"/>
              <a:t>/main/assets </a:t>
            </a:r>
            <a:r>
              <a:rPr lang="ko-KR" altLang="en-US" dirty="0"/>
              <a:t>폴더에 복사한다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소스코드 </a:t>
            </a:r>
            <a:r>
              <a:rPr lang="en-US" altLang="ko-KR" dirty="0" err="1"/>
              <a:t>Config.kt</a:t>
            </a:r>
            <a:r>
              <a:rPr lang="en-US" altLang="ko-KR" dirty="0"/>
              <a:t> </a:t>
            </a:r>
            <a:r>
              <a:rPr lang="ko-KR" altLang="en-US" dirty="0"/>
              <a:t>파일의 상수 </a:t>
            </a:r>
            <a:r>
              <a:rPr lang="en-US" altLang="ko-KR" dirty="0"/>
              <a:t>FILENAME_OD_NAME,</a:t>
            </a:r>
            <a:br>
              <a:rPr lang="en-US" altLang="ko-KR" dirty="0"/>
            </a:br>
            <a:r>
              <a:rPr lang="en-US" altLang="ko-KR" dirty="0"/>
              <a:t>FILENAME_OD_LABEL, FILENAME_POSE_MODEL</a:t>
            </a:r>
            <a:r>
              <a:rPr lang="ko-KR" altLang="en-US" dirty="0"/>
              <a:t>을 적절히 변경한다</a:t>
            </a:r>
            <a:r>
              <a:rPr lang="en-US" altLang="ko-KR" dirty="0"/>
              <a:t>.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992035-C8D4-492B-B4A1-793579BE4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ANDROID_MG(6/12) – </a:t>
            </a:r>
            <a:r>
              <a:rPr lang="ko-KR" altLang="en-US" dirty="0"/>
              <a:t>모델 파일 변경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AC99398-2E6B-413D-8EBE-450659B00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044" y="3429000"/>
            <a:ext cx="2427580" cy="267632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531F65D-3897-4755-9D65-C71F06B87FD9}"/>
              </a:ext>
            </a:extLst>
          </p:cNvPr>
          <p:cNvSpPr/>
          <p:nvPr/>
        </p:nvSpPr>
        <p:spPr>
          <a:xfrm>
            <a:off x="9717945" y="4948421"/>
            <a:ext cx="1503626" cy="1180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396C3EC-D305-4455-9B8B-775FECBF7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28" y="5130909"/>
            <a:ext cx="3420154" cy="153592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B1C8036-587A-4BD9-82A1-25AD11DA3BC6}"/>
              </a:ext>
            </a:extLst>
          </p:cNvPr>
          <p:cNvSpPr/>
          <p:nvPr/>
        </p:nvSpPr>
        <p:spPr>
          <a:xfrm>
            <a:off x="2811478" y="5983173"/>
            <a:ext cx="3495193" cy="515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13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46DAC78-B1A7-4E71-B417-1369513B0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nanoHTTPd</a:t>
            </a:r>
          </a:p>
          <a:p>
            <a:pPr lvl="1"/>
            <a:r>
              <a:rPr lang="ko-KR" altLang="en-US" dirty="0"/>
              <a:t>안드로이드 모바일에서 </a:t>
            </a:r>
            <a:r>
              <a:rPr lang="en-US" altLang="ko-KR" dirty="0"/>
              <a:t>REST </a:t>
            </a:r>
            <a:r>
              <a:rPr lang="ko-KR" altLang="en-US" dirty="0"/>
              <a:t>서버를 구현하기 위한 </a:t>
            </a:r>
            <a:r>
              <a:rPr lang="en-US" altLang="ko-KR" dirty="0"/>
              <a:t>HTTP deamon </a:t>
            </a:r>
            <a:r>
              <a:rPr lang="ko-KR" altLang="en-US" dirty="0"/>
              <a:t>라이브러리</a:t>
            </a:r>
            <a:endParaRPr lang="en-US" altLang="ko-KR" dirty="0"/>
          </a:p>
          <a:p>
            <a:pPr lvl="1"/>
            <a:r>
              <a:rPr lang="ko-KR" altLang="en-US" dirty="0"/>
              <a:t>간단 실행 예제</a:t>
            </a: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FA399A1-A5B2-458C-B97A-79C12212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ANDROID_MG(7/12) – nanoHTTPd (1/2)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50C973B-822D-475D-814A-82B0054B5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322" y="2819110"/>
            <a:ext cx="4480526" cy="24439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87A35A-A204-46BC-95A2-A00F284DB39F}"/>
              </a:ext>
            </a:extLst>
          </p:cNvPr>
          <p:cNvSpPr txBox="1"/>
          <p:nvPr/>
        </p:nvSpPr>
        <p:spPr>
          <a:xfrm>
            <a:off x="1333264" y="2480556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7030A0"/>
                </a:solidFill>
              </a:rPr>
              <a:t>Java</a:t>
            </a:r>
            <a:endParaRPr lang="ko-KR" altLang="en-US" sz="1600" dirty="0">
              <a:solidFill>
                <a:srgbClr val="7030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C6403-EEDC-4C4B-A3D6-20EC7E4FCE97}"/>
              </a:ext>
            </a:extLst>
          </p:cNvPr>
          <p:cNvSpPr txBox="1"/>
          <p:nvPr/>
        </p:nvSpPr>
        <p:spPr>
          <a:xfrm>
            <a:off x="6021777" y="2480556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rgbClr val="7030A0"/>
                </a:solidFill>
              </a:rPr>
              <a:t>Kotlin</a:t>
            </a:r>
            <a:endParaRPr lang="ko-KR" altLang="en-US" sz="1600" dirty="0">
              <a:solidFill>
                <a:srgbClr val="7030A0"/>
              </a:solidFill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0A3E92F-8755-4A17-9FE8-C698B71D1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219" y="2819110"/>
            <a:ext cx="5940390" cy="28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8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9438F4F4-D66A-42B3-9FB2-5FEE75E12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ko-KR" altLang="en-US" dirty="0"/>
              <a:t>예제 </a:t>
            </a:r>
            <a:r>
              <a:rPr lang="en-US" altLang="ko-KR" dirty="0"/>
              <a:t>HTTP</a:t>
            </a:r>
            <a:r>
              <a:rPr lang="ko-KR" altLang="en-US" dirty="0"/>
              <a:t> 서버 동작 화면 </a:t>
            </a:r>
            <a:r>
              <a:rPr lang="en-US" altLang="ko-KR" dirty="0"/>
              <a:t>(GET method)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추가적인 </a:t>
            </a:r>
            <a:r>
              <a:rPr lang="en-US" altLang="ko-KR" dirty="0"/>
              <a:t>multi route </a:t>
            </a:r>
            <a:r>
              <a:rPr lang="ko-KR" altLang="en-US" dirty="0"/>
              <a:t>예제 등은 아래 링크를 참조</a:t>
            </a:r>
            <a:endParaRPr lang="en-US" altLang="ko-KR" dirty="0"/>
          </a:p>
          <a:p>
            <a:pPr lvl="2"/>
            <a:r>
              <a:rPr lang="en-US" altLang="ko-KR" dirty="0">
                <a:hlinkClick r:id="rId2"/>
              </a:rPr>
              <a:t>https://www.baeldung.com/nanohttpd</a:t>
            </a:r>
            <a:endParaRPr lang="en-US" altLang="ko-KR" dirty="0"/>
          </a:p>
          <a:p>
            <a:pPr lvl="2"/>
            <a:r>
              <a:rPr lang="en-US" altLang="ko-KR" dirty="0">
                <a:hlinkClick r:id="rId3"/>
              </a:rPr>
              <a:t>https://yunikim.tistory.com/entry/kotlin-android-rest-server-nanohttpd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FB556EA-A29B-47FE-9456-579CD7F8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ANDROID_MG(8/12) – </a:t>
            </a:r>
            <a:r>
              <a:rPr lang="en-US" altLang="ko-KR" sz="3200" dirty="0"/>
              <a:t>nanoHTTPd (2/2)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5AD6E7-92E3-4605-A319-949EB28EB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350" y="1688373"/>
            <a:ext cx="3762900" cy="210531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670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6B95BB7E-314B-4338-A675-6081E27F4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hannesa2: </a:t>
            </a:r>
            <a:r>
              <a:rPr lang="en-US" altLang="ko-KR" dirty="0" err="1"/>
              <a:t>paho.mqtt.android</a:t>
            </a:r>
            <a:endParaRPr lang="en-US" altLang="ko-KR" dirty="0"/>
          </a:p>
          <a:p>
            <a:pPr lvl="1"/>
            <a:r>
              <a:rPr lang="ko-KR" altLang="en-US" dirty="0"/>
              <a:t>안드로이드 모바일에서 </a:t>
            </a:r>
            <a:r>
              <a:rPr lang="en-US" altLang="ko-KR" dirty="0"/>
              <a:t>mqtt </a:t>
            </a:r>
            <a:r>
              <a:rPr lang="ko-KR" altLang="en-US" dirty="0"/>
              <a:t>메시지 전송을 위해 </a:t>
            </a:r>
            <a:r>
              <a:rPr lang="en-US" altLang="ko-KR" dirty="0"/>
              <a:t>eclipse </a:t>
            </a:r>
            <a:r>
              <a:rPr lang="ko-KR" altLang="en-US" dirty="0"/>
              <a:t>제공 라이브러리와</a:t>
            </a:r>
            <a:r>
              <a:rPr lang="en-US" altLang="ko-KR" dirty="0"/>
              <a:t> </a:t>
            </a:r>
            <a:r>
              <a:rPr lang="ko-KR" altLang="en-US" dirty="0"/>
              <a:t>함께 사용</a:t>
            </a:r>
            <a:endParaRPr lang="en-US" altLang="ko-KR" dirty="0"/>
          </a:p>
          <a:p>
            <a:pPr lvl="1"/>
            <a:r>
              <a:rPr lang="ko-KR" altLang="en-US" dirty="0"/>
              <a:t>설치 참조</a:t>
            </a:r>
            <a:r>
              <a:rPr lang="en-US" altLang="ko-KR" dirty="0"/>
              <a:t>: </a:t>
            </a:r>
            <a:r>
              <a:rPr lang="en-US" altLang="ko-KR" dirty="0">
                <a:hlinkClick r:id="rId2"/>
              </a:rPr>
              <a:t>https://jetpack.io/#hannesa2/paho.mqtt.android</a:t>
            </a:r>
            <a:endParaRPr lang="en-US" altLang="ko-KR" dirty="0"/>
          </a:p>
          <a:p>
            <a:pPr lvl="1"/>
            <a:r>
              <a:rPr lang="en-US" altLang="ko-KR" dirty="0"/>
              <a:t>connect</a:t>
            </a:r>
            <a:r>
              <a:rPr lang="ko-KR" altLang="en-US" dirty="0"/>
              <a:t> 기본 예제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383400" lvl="1" indent="0">
              <a:buNone/>
            </a:pPr>
            <a:endParaRPr lang="en-US" altLang="ko-KR" dirty="0"/>
          </a:p>
          <a:p>
            <a:pPr lvl="2"/>
            <a:r>
              <a:rPr lang="en-US" altLang="ko-KR" dirty="0"/>
              <a:t>MqttAndroidClient: hannesa2</a:t>
            </a:r>
            <a:r>
              <a:rPr lang="ko-KR" altLang="en-US" dirty="0"/>
              <a:t>에서 제공하는 안드로이드용 </a:t>
            </a:r>
            <a:r>
              <a:rPr lang="en-US" altLang="ko-KR" dirty="0"/>
              <a:t>mqtt </a:t>
            </a:r>
            <a:r>
              <a:rPr lang="ko-KR" altLang="en-US" dirty="0"/>
              <a:t>통신 지원 클래스</a:t>
            </a:r>
            <a:endParaRPr lang="en-US" altLang="ko-KR" dirty="0"/>
          </a:p>
          <a:p>
            <a:pPr lvl="2"/>
            <a:r>
              <a:rPr lang="en-US" altLang="ko-KR" dirty="0"/>
              <a:t>MqttConnectOptions: eclipse</a:t>
            </a:r>
            <a:r>
              <a:rPr lang="ko-KR" altLang="en-US" dirty="0"/>
              <a:t>에서 제공하는 </a:t>
            </a:r>
            <a:r>
              <a:rPr lang="en-US" altLang="ko-KR" dirty="0"/>
              <a:t>client</a:t>
            </a:r>
            <a:r>
              <a:rPr lang="ko-KR" altLang="en-US" dirty="0"/>
              <a:t>가 </a:t>
            </a:r>
            <a:r>
              <a:rPr lang="en-US" altLang="ko-KR" dirty="0"/>
              <a:t>server</a:t>
            </a:r>
            <a:r>
              <a:rPr lang="ko-KR" altLang="en-US" dirty="0"/>
              <a:t>에 연결하는 방법을 제어하는 클래스</a:t>
            </a:r>
            <a:endParaRPr lang="en-US" altLang="ko-KR" dirty="0"/>
          </a:p>
          <a:p>
            <a:pPr lvl="2"/>
            <a:r>
              <a:rPr lang="en-US" altLang="ko-KR" dirty="0"/>
              <a:t>callbackConnectResult: mqtt</a:t>
            </a:r>
            <a:r>
              <a:rPr lang="ko-KR" altLang="en-US" dirty="0"/>
              <a:t> </a:t>
            </a:r>
            <a:r>
              <a:rPr lang="en-US" altLang="ko-KR" dirty="0"/>
              <a:t>connect </a:t>
            </a:r>
            <a:r>
              <a:rPr lang="ko-KR" altLang="en-US" dirty="0"/>
              <a:t>성공 또는 실패에 따른 </a:t>
            </a:r>
            <a:r>
              <a:rPr lang="en-US" altLang="ko-KR" dirty="0"/>
              <a:t>callback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1D36F40-BB33-477F-9F5B-CC5D9F47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ANDROID_MG(9/12) – </a:t>
            </a:r>
            <a:r>
              <a:rPr lang="en-US" altLang="ko-KR" sz="3200" dirty="0"/>
              <a:t>mqtt (1/2)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79621E5-0BDD-4DAC-AEE2-94BBBC376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202" y="2856536"/>
            <a:ext cx="7092360" cy="1144927"/>
          </a:xfrm>
          <a:prstGeom prst="rect">
            <a:avLst/>
          </a:prstGeom>
        </p:spPr>
      </p:pic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D3D982D-241D-47A1-B105-0CB472056835}"/>
              </a:ext>
            </a:extLst>
          </p:cNvPr>
          <p:cNvSpPr/>
          <p:nvPr/>
        </p:nvSpPr>
        <p:spPr>
          <a:xfrm>
            <a:off x="2586147" y="3729237"/>
            <a:ext cx="1427441" cy="2075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82DFA83C-AB4D-4128-B3F6-73CC938373D7}"/>
              </a:ext>
            </a:extLst>
          </p:cNvPr>
          <p:cNvSpPr/>
          <p:nvPr/>
        </p:nvSpPr>
        <p:spPr>
          <a:xfrm>
            <a:off x="2201076" y="3081716"/>
            <a:ext cx="1240140" cy="2582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983BC44-66BC-4F05-9CDE-6DD871230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358" y="5061640"/>
            <a:ext cx="6411640" cy="136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59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520D48B6-BBCB-491F-B84A-89CF1EBFE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ko-KR" altLang="en-US" dirty="0"/>
              <a:t>메시지 전송</a:t>
            </a:r>
            <a:r>
              <a:rPr lang="en-US" altLang="ko-KR" dirty="0"/>
              <a:t>/</a:t>
            </a:r>
            <a:r>
              <a:rPr lang="ko-KR" altLang="en-US" dirty="0"/>
              <a:t>수신을 위한 </a:t>
            </a:r>
            <a:r>
              <a:rPr lang="en-US" altLang="ko-KR" dirty="0"/>
              <a:t>callback </a:t>
            </a:r>
            <a:r>
              <a:rPr lang="ko-KR" altLang="en-US" dirty="0"/>
              <a:t>기본 예제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message publish</a:t>
            </a:r>
            <a:r>
              <a:rPr lang="ko-KR" altLang="en-US" dirty="0"/>
              <a:t> 기본 예제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안드로이드에서의 </a:t>
            </a:r>
            <a:r>
              <a:rPr lang="en-US" altLang="ko-KR" dirty="0"/>
              <a:t>mqtt </a:t>
            </a:r>
            <a:r>
              <a:rPr lang="ko-KR" altLang="en-US" dirty="0"/>
              <a:t>사용에 관한 참조 링크</a:t>
            </a:r>
            <a:endParaRPr lang="en-US" altLang="ko-KR" dirty="0"/>
          </a:p>
          <a:p>
            <a:pPr lvl="2"/>
            <a:r>
              <a:rPr lang="en-US" altLang="ko-KR" dirty="0">
                <a:hlinkClick r:id="rId2"/>
              </a:rPr>
              <a:t>https://ogyong.tistory.com/29</a:t>
            </a:r>
            <a:r>
              <a:rPr lang="en-US" altLang="ko-KR" dirty="0"/>
              <a:t> 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7E7D4AC6-9583-41E8-9336-2A3B35C2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ANDROID_MG(10/12) – </a:t>
            </a:r>
            <a:r>
              <a:rPr lang="en-US" altLang="ko-KR" sz="3200" dirty="0"/>
              <a:t>mqtt (2/2)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19A93A6-6F72-4E75-8C33-6C7EF6A07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33" y="4417141"/>
            <a:ext cx="4075501" cy="103246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E15CA04-9740-4D93-AC7C-91E02525E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33" y="1592557"/>
            <a:ext cx="5795649" cy="234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9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583CE8CA-FB67-4D2A-A6A4-375167A2C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Looper, Handler</a:t>
            </a:r>
            <a:r>
              <a:rPr lang="ko-KR" altLang="en-US" dirty="0"/>
              <a:t>는 안드로이드에서 </a:t>
            </a:r>
            <a:r>
              <a:rPr lang="en-US" altLang="ko-KR" dirty="0"/>
              <a:t>thread</a:t>
            </a:r>
            <a:r>
              <a:rPr lang="ko-KR" altLang="en-US" dirty="0"/>
              <a:t>간 통신을 위한 주요 개념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383400" lvl="1" indent="0">
              <a:buNone/>
            </a:pPr>
            <a:endParaRPr lang="en-US" altLang="ko-KR"/>
          </a:p>
          <a:p>
            <a:pPr marL="383400" lvl="1" indent="0">
              <a:buNone/>
            </a:pPr>
            <a:endParaRPr lang="en-US" altLang="ko-KR" dirty="0"/>
          </a:p>
          <a:p>
            <a:pPr marL="383400" lvl="1" indent="0">
              <a:buNone/>
            </a:pPr>
            <a:endParaRPr lang="en-US" altLang="ko-KR" dirty="0"/>
          </a:p>
          <a:p>
            <a:pPr lvl="1"/>
            <a:r>
              <a:rPr lang="ko-KR" altLang="en-US" dirty="0"/>
              <a:t>참조링크</a:t>
            </a:r>
            <a:endParaRPr lang="en-US" altLang="ko-KR" dirty="0"/>
          </a:p>
          <a:p>
            <a:pPr lvl="2"/>
            <a:r>
              <a:rPr lang="en-US" altLang="ko-KR" dirty="0">
                <a:hlinkClick r:id="rId2"/>
              </a:rPr>
              <a:t>https://blog.msg-team.com/android-looper</a:t>
            </a:r>
            <a:r>
              <a:rPr lang="ko-KR" altLang="en-US" dirty="0">
                <a:hlinkClick r:id="rId2"/>
              </a:rPr>
              <a:t>와</a:t>
            </a:r>
            <a:r>
              <a:rPr lang="en-US" altLang="ko-KR" dirty="0">
                <a:hlinkClick r:id="rId2"/>
              </a:rPr>
              <a:t>-handler</a:t>
            </a:r>
            <a:r>
              <a:rPr lang="ko-KR" altLang="en-US" dirty="0">
                <a:hlinkClick r:id="rId2"/>
              </a:rPr>
              <a:t>를</a:t>
            </a:r>
            <a:r>
              <a:rPr lang="en-US" altLang="ko-KR" dirty="0">
                <a:hlinkClick r:id="rId2"/>
              </a:rPr>
              <a:t>-</a:t>
            </a:r>
            <a:r>
              <a:rPr lang="ko-KR" altLang="en-US" dirty="0">
                <a:hlinkClick r:id="rId2"/>
              </a:rPr>
              <a:t>통한</a:t>
            </a:r>
            <a:r>
              <a:rPr lang="en-US" altLang="ko-KR" dirty="0">
                <a:hlinkClick r:id="rId2"/>
              </a:rPr>
              <a:t>-thread</a:t>
            </a:r>
            <a:r>
              <a:rPr lang="ko-KR" altLang="en-US" dirty="0">
                <a:hlinkClick r:id="rId2"/>
              </a:rPr>
              <a:t>간의</a:t>
            </a:r>
            <a:r>
              <a:rPr lang="en-US" altLang="ko-KR" dirty="0">
                <a:hlinkClick r:id="rId2"/>
              </a:rPr>
              <a:t>-</a:t>
            </a:r>
            <a:r>
              <a:rPr lang="ko-KR" altLang="en-US" dirty="0">
                <a:hlinkClick r:id="rId2"/>
              </a:rPr>
              <a:t>통신</a:t>
            </a:r>
            <a:r>
              <a:rPr lang="en-US" altLang="ko-KR" dirty="0">
                <a:hlinkClick r:id="rId2"/>
              </a:rPr>
              <a:t>-7a7c51f7a9f6</a:t>
            </a:r>
            <a:endParaRPr lang="en-US" altLang="ko-KR" dirty="0"/>
          </a:p>
          <a:p>
            <a:pPr lvl="2"/>
            <a:r>
              <a:rPr lang="en-US" altLang="ko-KR" dirty="0">
                <a:hlinkClick r:id="rId3"/>
              </a:rPr>
              <a:t>https://hungseong.tistory.com/26</a:t>
            </a:r>
            <a:r>
              <a:rPr lang="en-US" altLang="ko-KR" dirty="0"/>
              <a:t> 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CFFD2D2-EC99-4D21-BB1C-ED8F3D5B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ANDROID_MG(11/12) – Thread/Looper/Handler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B046B85-B3BE-4656-9188-C85D4A58A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188" y="1736731"/>
            <a:ext cx="5637030" cy="24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4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DB818C0C-1FAE-4363-9BDB-4F3F577E9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TensorFlow, PyTorch</a:t>
            </a:r>
            <a:r>
              <a:rPr lang="ko-KR" altLang="en-US" dirty="0"/>
              <a:t> 등 서로 다른 </a:t>
            </a:r>
            <a:r>
              <a:rPr lang="en-US" altLang="ko-KR" dirty="0"/>
              <a:t>framework</a:t>
            </a:r>
            <a:r>
              <a:rPr lang="ko-KR" altLang="en-US" dirty="0"/>
              <a:t>에서 만들어진 모델을 서로 호환되게 사용할 수 있도록 만들어진 표준 모델 포맷</a:t>
            </a:r>
            <a:endParaRPr lang="en-US" altLang="ko-KR" dirty="0"/>
          </a:p>
          <a:p>
            <a:r>
              <a:rPr lang="en-US" altLang="ko-KR" dirty="0"/>
              <a:t>mobile android</a:t>
            </a:r>
            <a:r>
              <a:rPr lang="ko-KR" altLang="en-US" dirty="0"/>
              <a:t>를 위한 </a:t>
            </a:r>
            <a:r>
              <a:rPr lang="en-US" altLang="ko-KR" dirty="0"/>
              <a:t>runtime library</a:t>
            </a:r>
            <a:r>
              <a:rPr lang="ko-KR" altLang="en-US" dirty="0"/>
              <a:t>가 제공됨</a:t>
            </a:r>
            <a:endParaRPr lang="en-US" altLang="ko-KR" dirty="0"/>
          </a:p>
          <a:p>
            <a:pPr lvl="1"/>
            <a:r>
              <a:rPr lang="en-US" altLang="ko-KR" dirty="0"/>
              <a:t>MVN repo: </a:t>
            </a:r>
            <a:r>
              <a:rPr lang="en-US" altLang="ko-KR" dirty="0">
                <a:hlinkClick r:id="rId2"/>
              </a:rPr>
              <a:t>https://mvnrepository.com/artifact/com.microsoft.onnxruntime/onnxruntime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ONNX</a:t>
            </a:r>
            <a:r>
              <a:rPr lang="ko-KR" altLang="en-US" dirty="0"/>
              <a:t> </a:t>
            </a:r>
            <a:r>
              <a:rPr lang="en-US" altLang="ko-KR" dirty="0"/>
              <a:t>document: </a:t>
            </a:r>
            <a:r>
              <a:rPr lang="en-US" altLang="ko-KR" dirty="0">
                <a:hlinkClick r:id="rId3"/>
              </a:rPr>
              <a:t>https://onnxruntime.ai/docs/tutorials/mobile/</a:t>
            </a:r>
            <a:r>
              <a:rPr lang="en-US" altLang="ko-KR" dirty="0"/>
              <a:t> </a:t>
            </a:r>
          </a:p>
          <a:p>
            <a:pPr lvl="1"/>
            <a:r>
              <a:rPr lang="ko-KR" altLang="en-US" dirty="0"/>
              <a:t>참조 블로그</a:t>
            </a:r>
            <a:r>
              <a:rPr lang="en-US" altLang="ko-KR" dirty="0"/>
              <a:t>: </a:t>
            </a:r>
            <a:r>
              <a:rPr lang="en-US" altLang="ko-KR" dirty="0">
                <a:hlinkClick r:id="rId4"/>
              </a:rPr>
              <a:t>https://velog.io/@aloe</a:t>
            </a:r>
            <a:r>
              <a:rPr lang="ko-KR" altLang="en-US" dirty="0">
                <a:hlinkClick r:id="rId4"/>
              </a:rPr>
              <a:t>안드로이드</a:t>
            </a:r>
            <a:r>
              <a:rPr lang="en-US" altLang="ko-KR" dirty="0">
                <a:hlinkClick r:id="rId4"/>
              </a:rPr>
              <a:t>-YOLO-v8-4</a:t>
            </a:r>
            <a:r>
              <a:rPr lang="en-US" altLang="ko-KR" dirty="0"/>
              <a:t> </a:t>
            </a:r>
          </a:p>
          <a:p>
            <a:r>
              <a:rPr lang="en-US" altLang="ko-KR" dirty="0"/>
              <a:t>YOLOv8 </a:t>
            </a:r>
            <a:r>
              <a:rPr lang="ko-KR" altLang="en-US" dirty="0"/>
              <a:t>의 </a:t>
            </a:r>
            <a:r>
              <a:rPr lang="en-US" altLang="ko-KR" dirty="0"/>
              <a:t>pt </a:t>
            </a:r>
            <a:r>
              <a:rPr lang="ko-KR" altLang="en-US" dirty="0"/>
              <a:t>파일을 </a:t>
            </a:r>
            <a:r>
              <a:rPr lang="en-US" altLang="ko-KR" dirty="0"/>
              <a:t>onnx</a:t>
            </a:r>
            <a:r>
              <a:rPr lang="ko-KR" altLang="en-US" dirty="0"/>
              <a:t>로 변환하여 사용 가능</a:t>
            </a:r>
            <a:endParaRPr lang="en-US" altLang="ko-KR" dirty="0"/>
          </a:p>
          <a:p>
            <a:pPr lvl="1"/>
            <a:r>
              <a:rPr lang="en-US" altLang="ko-KR" dirty="0"/>
              <a:t>onnx doc: </a:t>
            </a:r>
            <a:r>
              <a:rPr lang="en-US" altLang="ko-KR" dirty="0">
                <a:hlinkClick r:id="rId5"/>
              </a:rPr>
              <a:t>https://onnxruntime.ai/docs/tutorials/mobile/pose-detection.html#object-detection-and-pose-estimation-on-mobile-with-yolov8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ultralytics export </a:t>
            </a:r>
            <a:r>
              <a:rPr lang="ko-KR" altLang="en-US" dirty="0"/>
              <a:t>안내</a:t>
            </a:r>
            <a:r>
              <a:rPr lang="en-US" altLang="ko-KR" dirty="0"/>
              <a:t>: </a:t>
            </a:r>
            <a:r>
              <a:rPr lang="en-US" altLang="ko-KR" dirty="0">
                <a:hlinkClick r:id="rId6"/>
              </a:rPr>
              <a:t>https://docs.ultralytics.com/modes/export/</a:t>
            </a:r>
            <a:endParaRPr lang="en-US" altLang="ko-KR" dirty="0"/>
          </a:p>
          <a:p>
            <a:pPr lvl="1"/>
            <a:r>
              <a:rPr lang="en-US" altLang="ko-KR" dirty="0"/>
              <a:t>gitea: </a:t>
            </a:r>
            <a:r>
              <a:rPr lang="en-US" altLang="ko-KR" dirty="0">
                <a:hlinkClick r:id="rId7"/>
              </a:rPr>
              <a:t>http://192.168.0.230:50003/FERMAT_TEAM/UTILITY_YOLO_EXPORT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45664AD-7283-4077-9A73-60E34A23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ANDROID_MG(12/12) – ONNX(Open Neural Network Exchange)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8603815"/>
      </p:ext>
    </p:extLst>
  </p:cSld>
  <p:clrMapOvr>
    <a:masterClrMapping/>
  </p:clrMapOvr>
</p:sld>
</file>

<file path=ppt/theme/theme1.xml><?xml version="1.0" encoding="utf-8"?>
<a:theme xmlns:a="http://schemas.openxmlformats.org/drawingml/2006/main" name="PPT_jolimol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jolimola">
      <a:majorFont>
        <a:latin typeface="Times New Roman"/>
        <a:ea typeface="바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jolimola" id="{80D47356-9207-461A-B4CA-C939D1EECE75}" vid="{36167F66-0488-4144-8326-C9F1DE7E89E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PPT_jolimola</Template>
  <TotalTime>40736</TotalTime>
  <Words>1021</Words>
  <Application>Microsoft Office PowerPoint</Application>
  <PresentationFormat>와이드스크린</PresentationFormat>
  <Paragraphs>128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Arial</vt:lpstr>
      <vt:lpstr>Times New Roman</vt:lpstr>
      <vt:lpstr>Trebuchet MS</vt:lpstr>
      <vt:lpstr>Wingdings</vt:lpstr>
      <vt:lpstr>PPT_jolimola</vt:lpstr>
      <vt:lpstr>ANDROID_MG (1/12)</vt:lpstr>
      <vt:lpstr>ANDROID_MG (2/12)</vt:lpstr>
      <vt:lpstr>ANDROID_MG(3/12) – 설치안내</vt:lpstr>
      <vt:lpstr>ANDROID_MG(4/12) – 실행안내(1/2)</vt:lpstr>
      <vt:lpstr>ANDROID_MG(5/12) – 실행안내(2/2)</vt:lpstr>
      <vt:lpstr>ANDROID_MG(6/12) – 모델 파일 변경</vt:lpstr>
      <vt:lpstr>ANDROID_MG(7/12) – nanoHTTPd (1/2)</vt:lpstr>
      <vt:lpstr>ANDROID_MG(8/12) – nanoHTTPd (2/2)</vt:lpstr>
      <vt:lpstr>ANDROID_MG(9/12) – mqtt (1/2)</vt:lpstr>
      <vt:lpstr>ANDROID_MG(10/12) – mqtt (2/2)</vt:lpstr>
      <vt:lpstr>ANDROID_MG(11/12) – Thread/Looper/Handler</vt:lpstr>
      <vt:lpstr>ANDROID_MG(12/12) – ONNX(Open Neural Network Exchange)</vt:lpstr>
    </vt:vector>
  </TitlesOfParts>
  <Manager>Fermat</Manager>
  <Company>DaoolDNS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</dc:title>
  <dc:subject>Daooldns</dc:subject>
  <dc:creator>Registered User</dc:creator>
  <dc:description>개발내용</dc:description>
  <cp:lastModifiedBy>yunikim</cp:lastModifiedBy>
  <cp:revision>704</cp:revision>
  <dcterms:created xsi:type="dcterms:W3CDTF">2015-05-12T11:23:01Z</dcterms:created>
  <dcterms:modified xsi:type="dcterms:W3CDTF">2024-05-31T04:29:34Z</dcterms:modified>
  <cp:category>DaoolDNS</cp:category>
</cp:coreProperties>
</file>